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7"/>
  </p:notesMasterIdLst>
  <p:sldIdLst>
    <p:sldId id="256" r:id="rId2"/>
    <p:sldId id="264" r:id="rId3"/>
    <p:sldId id="257" r:id="rId4"/>
    <p:sldId id="259" r:id="rId5"/>
    <p:sldId id="260" r:id="rId6"/>
    <p:sldId id="261" r:id="rId7"/>
    <p:sldId id="272" r:id="rId8"/>
    <p:sldId id="258" r:id="rId9"/>
    <p:sldId id="266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34D"/>
    <a:srgbClr val="ECFBC7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F1E8A-4FE8-42AC-8105-21964CD7DC67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FEF8C-E135-4067-ADF8-BEB98E6BAB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40F4FF-9F35-47E8-AB93-76C5569C5FB2}" type="datetimeFigureOut">
              <a:rPr lang="ru-RU" smtClean="0"/>
              <a:pPr/>
              <a:t>28.09.2013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08B15B-0007-48CC-8C36-1561DC6E54C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med">
    <p:newsflash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ru/imgres?imgurl=http://go2starss.narod.ru/sem/R0000_03.jpg&amp;imgrefurl=http://go2starss.narod.ru/sem/S000_gorizont.html&amp;usg=__4sbYMG7eJQxZQIYVHz2LrheaVO0=&amp;h=376&amp;w=297&amp;sz=21&amp;hl=ru&amp;start=7&amp;zoom=1&amp;um=1&amp;itbs=1&amp;tbnid=RRXx7I9g53_d5M:&amp;tbnh=122&amp;tbnw=96&amp;prev=/images?q=%D0%BA%D0%B0%D1%80%D1%82%D0%B8%D0%BD%D0%BA%D0%B8+%D0%BC%D0%B0%D0%BD%D0%B8%D0%BF%D1%83%D0%BB%D1%8F%D1%86%D0%B8%D0%B8&amp;um=1&amp;hl=ru&amp;newwindow=1&amp;sa=X&amp;biw=1003&amp;bih=546&amp;tbs=isch:1&amp;ei=Xc9TTePIKYS1tAaGvJDuB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ru/imgres?imgurl=http://www.cartoonstock.com/lowres/for0169l.jpg&amp;imgrefurl=http://www.cartoonstock.com/directory/g/genetic_manipulation_gifts.asp&amp;usg=__UJrB_Bmx6qqCwf1IAVyTK8b0jKY=&amp;h=379&amp;w=400&amp;sz=40&amp;hl=ru&amp;start=95&amp;zoom=1&amp;um=1&amp;itbs=1&amp;tbnid=Q0PeUvTAMoJaUM:&amp;tbnh=117&amp;tbnw=124&amp;prev=/images?q=%D0%BA%D0%B0%D1%80%D1%82%D0%B8%D0%BD%D0%BA%D0%B8+%D0%BC%D0%B0%D0%BD%D0%B8%D0%BF%D1%83%D0%BB%D1%8F%D1%86%D0%B8%D0%B8&amp;start=80&amp;um=1&amp;hl=ru&amp;newwindow=1&amp;sa=N&amp;ndsp=20&amp;biw=1003&amp;bih=546&amp;tbs=isch:1&amp;ei=xNBTTZvdBIOFswaMo_XvB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ed=1&amp;text=%D0%BC%D0%B0%D0%BD%D0%B8%D0%BF%D1%83%D0%BB%D1%8F%D1%86%D0%B8%D1%8F%20%D0%BA%D0%B0%D1%80%D1%82%D0%B8%D0%BD%D0%BA%D0%B8&amp;p=9&amp;img_url=image.subscribe.ru/group/uploads/gl/glupyie-no-ne-dayuschie-pokoya-voprosyi/image/OWI0LThjN.jpg&amp;rpt=simag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ru/imgres?imgurl=http://www.psychologos.ru/images/thumb/1/1e/Ne_vinovataya_ya.jpg/400px-Ne_vinovataya_ya.jpg&amp;imgrefurl=http://www.psychologos.ru/%D0%AD%D0%BB%D0%B5%D0%BC%D0%B5%D0%BD%D1%82%D0%B0%D1%80%D0%BD%D1%8B%D0%B5_%D0%BF%D1%80%D0%B8%D0%B5%D0%BC%D1%8B_%D0%B1%D1%8B%D1%82%D0%BE%D0%B2%D0%BE%D0%B9_%D0%BC%D0%B0%D0%BD%D0%B8%D0%BF%D1%83%D0%BB%D1%8F%D1%86%D0%B8%D0%B8&amp;usg=__lBRR-1lVAT5bKxpxJRMi1d6Mcp0=&amp;h=310&amp;w=400&amp;sz=57&amp;hl=ru&amp;start=155&amp;zoom=1&amp;um=1&amp;itbs=1&amp;tbnid=_MbkuHXdAQptqM:&amp;tbnh=96&amp;tbnw=124&amp;prev=/images?q=%D0%BA%D0%B0%D1%80%D1%82%D0%B8%D0%BD%D0%BA%D0%B8+%D0%BC%D0%B0%D0%BD%D0%B8%D0%BF%D1%83%D0%BB%D1%8F%D1%86%D0%B8%D0%B8&amp;start=140&amp;um=1&amp;hl=ru&amp;newwindow=1&amp;sa=N&amp;ndsp=20&amp;biw=1003&amp;bih=546&amp;tbs=isch:1&amp;ei=I9FTTdOWGNSFswbL74ztB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ru/imgres?imgurl=http://services.wmj.ru/tbn/Thumbnail.asmx/GetResized?fileName=edaaa8ea-a7c0-461c-8b43-ce3fb37abf37.jpg&amp;width=500&amp;height=400&amp;imgrefurl=http://www.wmj.ru/parts/psixologiya/tvoj-mir/page/multi-page-article-gallery/zacshita-ot-manipuliacii&amp;usg=__0bQKlSlfO12AEVlWGC6zV9yvO9U=&amp;h=400&amp;w=500&amp;sz=20&amp;hl=ru&amp;start=84&amp;zoom=1&amp;um=1&amp;itbs=1&amp;tbnid=jRnrDNln-LVGxM:&amp;tbnh=104&amp;tbnw=130&amp;prev=/images?q=%D0%BA%D0%B0%D1%80%D1%82%D0%B8%D0%BD%D0%BA%D0%B8+%D0%BC%D0%B0%D0%BD%D0%B8%D0%BF%D1%83%D0%BB%D1%8F%D1%86%D0%B8%D0%B8&amp;start=80&amp;um=1&amp;hl=ru&amp;newwindow=1&amp;sa=N&amp;ndsp=20&amp;biw=1003&amp;bih=546&amp;tbs=isch:1&amp;ei=xNBTTZvdBIOFswaMo_XvBg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ru/imgres?imgurl=http://www.osoznanie.info/video/14_1.jpg&amp;imgrefurl=http://www.osoznanie.info/video/14.htm&amp;usg=__02KAYkfpFqmtnEZVlTA_tv68S5U=&amp;h=299&amp;w=398&amp;sz=24&amp;hl=ru&amp;start=173&amp;zoom=0&amp;um=1&amp;itbs=1&amp;tbnid=4qiB2dUYIviVkM:&amp;tbnh=93&amp;tbnw=124&amp;prev=/images?q=%D0%BA%D0%B0%D1%80%D1%82%D0%B8%D0%BD%D0%BA%D0%B8+%D0%BC%D0%B0%D0%BD%D0%B8%D0%BF%D1%83%D0%BB%D1%8F%D1%86%D0%B8%D0%B8&amp;start=160&amp;um=1&amp;hl=ru&amp;newwindow=1&amp;sa=N&amp;ndsp=20&amp;biw=1003&amp;bih=546&amp;tbs=isch:1&amp;ei=bNFTTcSFEcK1tAbd8OzUBg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ed=1&amp;text=%D0%BA%D0%B0%D1%80%D1%82%D0%B8%D0%BD%D0%BA%D0%B8%20%D0%BC%D0%B0%D0%BD%D0%B8%D0%BF%D1%83%D0%BB%D1%8F%D1%86%D0%B8%D1%8F%20%D1%81%20%D0%BF%D1%80%D0%B8%D0%BA%D0%BE%D0%BB%D0%BE%D0%BC&amp;p=43&amp;img_url=23.media.tumblr.com/tumblr_ks05pt4a8i1qztsrto1_500.jpg&amp;rpt=simag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ru/imgres?imgurl=http://www.peregovory.org/wp-content/uploads/2009/10/manipulation-2.gif&amp;imgrefurl=http://www.peregovory.org/tag/%D0%BC%D0%B0%D0%BD%D0%B8%D0%BF%D1%83%D0%BB%D1%8F%D1%86%D0%B8%D1%8F/&amp;usg=__ikkhGD5v9vrMYl9MkNobAVS-1Pc=&amp;h=450&amp;w=353&amp;sz=15&amp;hl=ru&amp;start=3&amp;zoom=1&amp;um=1&amp;itbs=1&amp;tbnid=PBy99n5Yxlo46M:&amp;tbnh=127&amp;tbnw=100&amp;prev=/images?q=%D0%BA%D0%B0%D1%80%D1%82%D0%B8%D0%BD%D0%BA%D0%B8+%D0%BC%D0%B0%D0%BD%D0%B8%D0%BF%D1%83%D0%BB%D1%8F%D1%86%D0%B8%D0%B8&amp;um=1&amp;hl=ru&amp;newwindow=1&amp;sa=X&amp;biw=1003&amp;bih=546&amp;tbs=isch:1&amp;ei=Xc9TTePIKYS1tAaGvJDuB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google.ru/imgres?imgurl=http://omkling.com/wp-content/uploads/2009/05/Marionetka_-300x253.jpg&amp;imgrefurl=http://omkling.com/?p=1098&amp;usg=__tV5_N64-IleCRKMbRbUMl82JgqY=&amp;h=253&amp;w=300&amp;sz=20&amp;hl=ru&amp;start=5&amp;zoom=1&amp;um=1&amp;itbs=1&amp;tbnid=zxOsPlXisVCGnM:&amp;tbnh=98&amp;tbnw=116&amp;prev=/images?q=%D0%BA%D0%B0%D1%80%D1%82%D0%B8%D0%BD%D0%BA%D0%B8+%D0%BC%D0%B0%D0%BD%D0%B8%D0%BF%D1%83%D0%BB%D1%8F%D1%86%D0%B8%D0%B8&amp;um=1&amp;hl=ru&amp;newwindow=1&amp;sa=X&amp;biw=1003&amp;bih=546&amp;tbs=isch:1&amp;ei=Xc9TTePIKYS1tAaGvJDuB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rpt=simage&amp;ed=1&amp;text=%D0%BC%D0%B0%D0%BD%D0%B8%D0%BF%D1%83%D0%BB%D1%8F%D1%86%D0%B8%D1%8F%20%D0%B2%20%D0%BC%D0%B0%D0%B3%D0%B0%D0%B7%D0%B8%D0%BD%D0%B5%20%D0%BA%D0%B0%D1%80%D1%82%D0%B8%D0%BD%D0%BA%D0%B8&amp;p=12&amp;img_url=www.loo3.com/loo3/335/nice%20lovely%20(1)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ru/imgres?imgurl=http://blog.poligrafi.com/wp-content/uploads/2010/09/attention_manipulation_Global-Marketing.jpg&amp;imgrefurl=http://blog.poligrafi.com/post_1086&amp;usg=__JuxyVJaECHiYkaTHe8CY3EGaVAo=&amp;h=2362&amp;w=1873&amp;sz=323&amp;hl=ru&amp;start=6&amp;zoom=1&amp;um=1&amp;itbs=1&amp;tbnid=6s0k3wRHFQTeUM:&amp;tbnh=150&amp;tbnw=119&amp;prev=/images?q=%D0%BA%D0%B0%D1%80%D1%82%D0%B8%D0%BD%D0%BA%D0%B8+%D0%BC%D0%B0%D0%BD%D0%B8%D0%BF%D1%83%D0%BB%D1%8F%D1%86%D0%B8%D0%B8&amp;um=1&amp;hl=ru&amp;newwindow=1&amp;sa=X&amp;biw=1003&amp;bih=546&amp;tbs=isch:1&amp;ei=Xc9TTePIKYS1tAaGvJDuBg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imgres?imgurl=http://vozdeistvie.ucoz.ru/imgstat/how-to-avoid-manipulation.jpg&amp;imgrefurl=http://vozdeistvie.ucoz.ru/publ/6-1-0-40&amp;usg=__-t7H9xzAtf6nzir_BC-Yks5Z-No=&amp;h=384&amp;w=485&amp;sz=23&amp;hl=ru&amp;start=1&amp;zoom=1&amp;um=1&amp;itbs=1&amp;tbnid=d_GYn0bcQ3nryM:&amp;tbnh=102&amp;tbnw=129&amp;prev=/images?q=%D0%BA%D0%B0%D1%80%D1%82%D0%B8%D0%BD%D0%BA%D0%B8+%D0%BC%D0%B0%D0%BD%D0%B8%D0%BF%D1%83%D0%BB%D1%8F%D1%86%D0%B8%D0%B8&amp;um=1&amp;hl=ru&amp;newwindow=1&amp;sa=X&amp;biw=1003&amp;bih=546&amp;tbs=isch:1&amp;ei=Xc9TTePIKYS1tAaGvJDuB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336807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Коммуникативная технология манипуляции социальным адресатом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3929066"/>
            <a:ext cx="8062912" cy="157163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8" name="Picture 4" descr="ANd9GcSHcuQM3ST37J7CpBEMUX5JHCALvGWCREnFKfR1peiFUJs3wEhypd0wq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4071942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Технологизация дискурса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Autofit/>
          </a:bodyPr>
          <a:lstStyle/>
          <a:p>
            <a:pPr marL="32400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Современный мир конструируется не  только техническими, но и дискурсивными технологиями. 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Технологично подготовленный кем-то дискурс воспринимается людьми как естественный, спонтанный в то время как он является тщательно спланированным ради достижения определенной цели.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Направленность такого дискурса на борьбу с конкурентом делает его мощным видом «вооружения». </a:t>
            </a:r>
          </a:p>
          <a:p>
            <a:r>
              <a:rPr lang="ru-RU" dirty="0" smtClean="0"/>
              <a:t>В любом из случаев создания дискурсивной   технологии      дискурс конструируется так, чтобы добиться от целевой аудитории желаемой реакции.</a:t>
            </a:r>
          </a:p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Технологии создания дискурса строятся на обдуманном использовании научных знаний.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d9GcRh3j6v9PCyQqzf5vns-mZ0tO4o5w6g0sZ4F1EDfQSIk_KHqTnwStXEeP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929198"/>
            <a:ext cx="2357454" cy="1928802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  <a:tileRect r="-100000" b="-100000"/>
            </a:gra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Коммуникативная технология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492922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представляет собой системный процесс, направленный на воздействие на аудиторию (</a:t>
            </a:r>
            <a:r>
              <a:rPr lang="ru-RU" dirty="0" err="1" smtClean="0"/>
              <a:t>Почепцов</a:t>
            </a:r>
            <a:r>
              <a:rPr lang="ru-RU" dirty="0" smtClean="0"/>
              <a:t> Г. Г.).</a:t>
            </a:r>
          </a:p>
          <a:p>
            <a:pPr algn="ctr">
              <a:buNone/>
            </a:pPr>
            <a:endParaRPr lang="ru-RU" dirty="0" smtClean="0"/>
          </a:p>
          <a:p>
            <a:r>
              <a:rPr lang="ru-RU" dirty="0" smtClean="0"/>
              <a:t>Цель – управление коммуникативными процессами, стимулирование и активизация необходимого поведения со стороны адресата.</a:t>
            </a:r>
          </a:p>
          <a:p>
            <a:r>
              <a:rPr lang="ru-RU" dirty="0" smtClean="0"/>
              <a:t>Путем внесения изменений в процесс коммуникации, задавая нужную форму и содержание коммуникации, коммуникатор добивается нужных ему изменений в поведение адресата, переводит его на цели выгодные ему.</a:t>
            </a:r>
          </a:p>
          <a:p>
            <a:r>
              <a:rPr lang="ru-RU" dirty="0" smtClean="0"/>
              <a:t>Таким образом, </a:t>
            </a:r>
            <a:r>
              <a:rPr lang="ru-RU" dirty="0" smtClean="0">
                <a:solidFill>
                  <a:srgbClr val="FF0000"/>
                </a:solidFill>
              </a:rPr>
              <a:t>коммуникативная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технология</a:t>
            </a:r>
            <a:r>
              <a:rPr lang="ru-RU" dirty="0" smtClean="0"/>
              <a:t> позволяет оказать максимально эффективное </a:t>
            </a:r>
          </a:p>
          <a:p>
            <a:pPr>
              <a:buNone/>
            </a:pPr>
            <a:r>
              <a:rPr lang="ru-RU" dirty="0" smtClean="0"/>
              <a:t>    воздействие на манипулируемого.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spc="-300" dirty="0" smtClean="0">
                <a:effectLst/>
              </a:rPr>
              <a:t/>
            </a:r>
            <a:br>
              <a:rPr lang="ru-RU" sz="4400" spc="-300" dirty="0" smtClean="0">
                <a:effectLst/>
              </a:rPr>
            </a:br>
            <a:r>
              <a:rPr lang="ru-RU" sz="4400" spc="-300" dirty="0" smtClean="0"/>
              <a:t/>
            </a:r>
            <a:br>
              <a:rPr lang="ru-RU" sz="4400" spc="-300" dirty="0" smtClean="0"/>
            </a:br>
            <a:r>
              <a:rPr lang="ru-RU" sz="4400" spc="-300" dirty="0" smtClean="0"/>
              <a:t/>
            </a:r>
            <a:br>
              <a:rPr lang="ru-RU" sz="4400" spc="-300" dirty="0" smtClean="0"/>
            </a:br>
            <a:r>
              <a:rPr lang="ru-RU" sz="4400" spc="-300" dirty="0" smtClean="0"/>
              <a:t/>
            </a:r>
            <a:br>
              <a:rPr lang="ru-RU" sz="4400" spc="-300" dirty="0" smtClean="0"/>
            </a:br>
            <a:r>
              <a:rPr lang="ru-RU" sz="4400" spc="-300" dirty="0" smtClean="0"/>
              <a:t/>
            </a:r>
            <a:br>
              <a:rPr lang="ru-RU" sz="4400" spc="-300" dirty="0" smtClean="0"/>
            </a:br>
            <a:r>
              <a:rPr lang="ru-RU" sz="4400" spc="-300" dirty="0" smtClean="0">
                <a:solidFill>
                  <a:schemeClr val="tx1"/>
                </a:solidFill>
                <a:effectLst/>
              </a:rPr>
              <a:t>В настоящее время феномен манипуляции активно исследуется в лингвистике. Вопросы </a:t>
            </a:r>
            <a:r>
              <a:rPr lang="en-US" sz="4400" spc="-300" dirty="0" smtClean="0">
                <a:solidFill>
                  <a:schemeClr val="tx1"/>
                </a:solidFill>
                <a:effectLst/>
              </a:rPr>
              <a:t>  </a:t>
            </a:r>
            <a:r>
              <a:rPr lang="ru-RU" sz="4400" spc="-300" dirty="0" smtClean="0">
                <a:solidFill>
                  <a:schemeClr val="tx1"/>
                </a:solidFill>
                <a:effectLst/>
              </a:rPr>
              <a:t>манипулятивного воздействия с помощью различных речевых средств использовались в разное время рядом ученых (Базылев 1988; Баранов 1986; Байков 1988; Дергачева 1999;  Кочкин 1999; Иванова 2000; </a:t>
            </a:r>
            <a:br>
              <a:rPr lang="ru-RU" sz="4400" spc="-300" dirty="0" smtClean="0">
                <a:solidFill>
                  <a:schemeClr val="tx1"/>
                </a:solidFill>
                <a:effectLst/>
              </a:rPr>
            </a:br>
            <a:r>
              <a:rPr lang="ru-RU" sz="4400" spc="-300" dirty="0" smtClean="0">
                <a:solidFill>
                  <a:schemeClr val="tx1"/>
                </a:solidFill>
                <a:effectLst/>
              </a:rPr>
              <a:t>Иссерс 1994)</a:t>
            </a:r>
            <a:r>
              <a:rPr lang="ru-RU" sz="4400" spc="-300" dirty="0" smtClean="0">
                <a:effectLst/>
              </a:rPr>
              <a:t/>
            </a:r>
            <a:br>
              <a:rPr lang="ru-RU" sz="4400" spc="-300" dirty="0" smtClean="0">
                <a:effectLst/>
              </a:rPr>
            </a:br>
            <a:endParaRPr lang="ru-RU" sz="4400" spc="-300" dirty="0">
              <a:effectLst/>
            </a:endParaRPr>
          </a:p>
        </p:txBody>
      </p:sp>
      <p:pic>
        <p:nvPicPr>
          <p:cNvPr id="8194" name="Picture 2" descr="i?id=186125951-0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5000636"/>
            <a:ext cx="1928826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142852"/>
            <a:ext cx="6286544" cy="92867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ru-RU" dirty="0" smtClean="0"/>
              <a:t>Манипуляция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6" cy="4929222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70000" lnSpcReduction="20000"/>
          </a:bodyPr>
          <a:lstStyle/>
          <a:p>
            <a:pPr algn="ctr"/>
            <a:r>
              <a:rPr lang="ru-RU" sz="3500" dirty="0" smtClean="0"/>
              <a:t>Языковая манипуляция – преднамеренное злоупотребление средствами языка для манипуляторского управления сознанием и поведением эксплуатируемых (И. М. Жилин);</a:t>
            </a:r>
          </a:p>
          <a:p>
            <a:pPr>
              <a:buNone/>
            </a:pPr>
            <a:endParaRPr lang="ru-RU" sz="3500" dirty="0" smtClean="0"/>
          </a:p>
          <a:p>
            <a:pPr algn="ctr"/>
            <a:r>
              <a:rPr lang="ru-RU" sz="3500" dirty="0" smtClean="0"/>
              <a:t> вид языкового воздействия или использование языковых средств для скрытого внедрения в психику адресата целей, намерений, установок, не совпадающих с теми, которые имеются у адресата в данный момент </a:t>
            </a:r>
          </a:p>
          <a:p>
            <a:pPr algn="ctr">
              <a:buNone/>
            </a:pPr>
            <a:r>
              <a:rPr lang="ru-RU" sz="3500" dirty="0" smtClean="0"/>
              <a:t>(Быкова О. Н.);</a:t>
            </a:r>
          </a:p>
          <a:p>
            <a:pPr>
              <a:buNone/>
            </a:pPr>
            <a:endParaRPr lang="ru-RU" sz="3500" dirty="0" smtClean="0"/>
          </a:p>
          <a:p>
            <a:pPr algn="ctr"/>
            <a:r>
              <a:rPr lang="ru-RU" sz="3500" dirty="0" smtClean="0"/>
              <a:t>Осуществление сознательного и целенаправленного использования тех или иных языковых средств с целью речевого воздействия (Н. А. Остроушко).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 descr="ANd9GcSBnVrcESyUEY7ePxUfHq0mS1DD-IVp4l3L4BaDusAR4jKhUFpeY0ErCo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0"/>
            <a:ext cx="2143140" cy="170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20" y="357166"/>
            <a:ext cx="8429684" cy="5072098"/>
          </a:xfr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  <a:tileRect/>
          </a:gradFill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endParaRPr lang="ru-RU" dirty="0" smtClean="0"/>
          </a:p>
          <a:p>
            <a:pPr algn="ctr"/>
            <a:r>
              <a:rPr lang="ru-RU" b="1" dirty="0" smtClean="0"/>
              <a:t>В основе языкового манипулирования лежат психологические или психо-лингвистические механизмы, которые вынуждают адресата некритично воспринимать речевое общение, способствовать возникновению в его сознании определенных иллюзий и заблуждений, провоцируют его на совершение выгодных для манипулятора поступков. При этом отличительной чертой признается сокрытие манипулятором истинных целей языкового воздействия на адресата.</a:t>
            </a:r>
            <a:endParaRPr lang="ru-RU" b="1" dirty="0"/>
          </a:p>
        </p:txBody>
      </p:sp>
      <p:pic>
        <p:nvPicPr>
          <p:cNvPr id="4098" name="Picture 2" descr="ANd9GcR84PX0-M5JSd1tgS3H564swtV43ZvOV-F7XW--e1vDXVSFbpHH_YARnfZ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929198"/>
            <a:ext cx="257176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Приемы манипулирования: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манипулирование потребностями субъекта (использование желаний, интересов партнера);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манипулирование чувствами субъекта (использование эмоций, страстей);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«духовное» манипулирование (формирование у субъекта определенных идеалов и ценностей);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интеллектуальное манипулирование (навязывание субъекту неких мнений, точек зрения);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символическое манипулирование (формирование устойчивой реакции человека на определенные символы).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ransition spd="med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358246" cy="1857388"/>
          </a:xfrm>
        </p:spPr>
        <p:txBody>
          <a:bodyPr/>
          <a:lstStyle/>
          <a:p>
            <a:r>
              <a:rPr lang="ru-RU" dirty="0" smtClean="0"/>
              <a:t>Технология манипуляции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935567" cy="3069056"/>
          </a:xfrm>
        </p:spPr>
        <p:txBody>
          <a:bodyPr>
            <a:noAutofit/>
          </a:bodyPr>
          <a:lstStyle/>
          <a:p>
            <a:r>
              <a:rPr lang="ru-RU" sz="2600" dirty="0" smtClean="0"/>
              <a:t>Совокупность или цепочка использования адресантом определенных лингвистических средств для целенаправленного управления восприятием действительности адресата</a:t>
            </a:r>
            <a:endParaRPr lang="ru-RU" sz="2600" dirty="0"/>
          </a:p>
        </p:txBody>
      </p:sp>
      <p:pic>
        <p:nvPicPr>
          <p:cNvPr id="5122" name="Picture 2" descr="ANd9GcQQ-MRgXwLTnyyeWptFjga9aoeO2-agxB5Ycvy1zYyY62fDcZA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143248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Технологии манипуляции: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  <a:softEdge rad="127000"/>
          </a:effectLst>
          <a:scene3d>
            <a:camera prst="obliqueTopRight"/>
            <a:lightRig rig="threePt" dir="t"/>
          </a:scene3d>
        </p:spPr>
        <p:txBody>
          <a:bodyPr/>
          <a:lstStyle/>
          <a:p>
            <a:r>
              <a:rPr lang="ru-RU" dirty="0" smtClean="0"/>
              <a:t>искажение информации; </a:t>
            </a:r>
          </a:p>
          <a:p>
            <a:r>
              <a:rPr lang="ru-RU" dirty="0" smtClean="0"/>
              <a:t>утаивание информации; </a:t>
            </a:r>
          </a:p>
          <a:p>
            <a:r>
              <a:rPr lang="ru-RU" dirty="0" smtClean="0"/>
              <a:t>имплицитная подача информации;</a:t>
            </a:r>
          </a:p>
          <a:p>
            <a:r>
              <a:rPr lang="ru-RU" dirty="0" smtClean="0"/>
              <a:t>намеренный выбор способа и момента подачи информации.</a:t>
            </a:r>
          </a:p>
          <a:p>
            <a:endParaRPr lang="ru-RU" dirty="0"/>
          </a:p>
        </p:txBody>
      </p:sp>
      <p:pic>
        <p:nvPicPr>
          <p:cNvPr id="6147" name="Picture 3" descr="i?id=954049-0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5286388"/>
            <a:ext cx="2000232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6686568" cy="1214422"/>
          </a:xfrm>
          <a:scene3d>
            <a:camera prst="obliqueTopLeft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chemeClr val="tx1"/>
                </a:solidFill>
              </a:rPr>
              <a:t>Манипулятивный процесс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57224" y="1214422"/>
            <a:ext cx="7858180" cy="535785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Особенность технологической цепочки манипулятивного процесса в деловом общении состоит в том, что ее «сценарий» в его главных параметрах задается партнером-манипулятором, который сам инициирует манипулятивный процесс исходя из конкретных обстоятельств деловой ситуации и поставленной им цели. Однако конкретное наполнение манипулятивного процесса осуществляется всегда как взаимосвязанный процесс между манипулятором и адресатом манипуляции, исходные намерения которых существенно расходятся, или являются прямо </a:t>
            </a:r>
            <a:br>
              <a:rPr lang="ru-RU" dirty="0" smtClean="0"/>
            </a:br>
            <a:r>
              <a:rPr lang="ru-RU" dirty="0" smtClean="0"/>
              <a:t>противоположными.</a:t>
            </a:r>
            <a:endParaRPr lang="ru-RU" dirty="0"/>
          </a:p>
        </p:txBody>
      </p:sp>
      <p:pic>
        <p:nvPicPr>
          <p:cNvPr id="9218" name="Picture 2" descr="ANd9GcRMBeeZut7OEZsqC916oGpECEmW-TPr8fKioTdVNxEkUEVOAQxTMIXqD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14818"/>
            <a:ext cx="1428728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ANd9GcQqqdOQgZvKkFCKiDkL8W-Q14xvLuJeZsbRgRShXQKoGFxi5HVSGebiCE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44" y="0"/>
            <a:ext cx="1857356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Манипулятивный диалог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714488"/>
            <a:ext cx="8472518" cy="46101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Манипулятивный диалог понимается как диалог, осуществляемый не с целью информирования, а с целью оказания воздействия. Адресат использует возможности языка с целью навязать слушающему определенное представление о действительности, отношение к ней, эмоциональную реакцию или намерение, не совпадающее с тем, какие слушающий мог бы сформировать самостоятельно.  </a:t>
            </a:r>
          </a:p>
          <a:p>
            <a:pPr algn="ctr"/>
            <a:endParaRPr lang="en-US" dirty="0" smtClean="0"/>
          </a:p>
          <a:p>
            <a:pPr algn="ctr"/>
            <a:r>
              <a:rPr lang="ru-RU" sz="2400" dirty="0" smtClean="0"/>
              <a:t>Рассмотрим диалоги служащих с клиентамииимтамимии</a:t>
            </a:r>
            <a:r>
              <a:rPr lang="en-US" sz="2400" dirty="0" smtClean="0"/>
              <a:t> 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7170" name="Picture 2" descr="i?id=202825976-0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4857760"/>
            <a:ext cx="214314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1500174"/>
            <a:ext cx="1714512" cy="2357454"/>
          </a:xfrm>
        </p:spPr>
        <p:txBody>
          <a:bodyPr/>
          <a:lstStyle/>
          <a:p>
            <a:r>
              <a:rPr lang="ru-RU" sz="3200" dirty="0" smtClean="0"/>
              <a:t>Пример 1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5072074"/>
            <a:ext cx="9144000" cy="1785926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Несмотря на то, что служащая встает на сторону клиента </a:t>
            </a:r>
            <a:r>
              <a:rPr lang="en-US" sz="1800" dirty="0" smtClean="0"/>
              <a:t>(I quite understand; Oh dear)</a:t>
            </a:r>
            <a:r>
              <a:rPr lang="ru-RU" sz="1800" dirty="0" smtClean="0"/>
              <a:t>, она очень тонко показывает, что истиной является не плохое обслуживание, а ощущения клиента, что оно было плохим</a:t>
            </a:r>
            <a:r>
              <a:rPr lang="en-US" sz="1800" dirty="0" smtClean="0"/>
              <a:t> (Sorry you felt you were being hassled)</a:t>
            </a:r>
            <a:r>
              <a:rPr lang="ru-RU" sz="1800" dirty="0" smtClean="0"/>
              <a:t>. Она выстраивает для клиента новый сценарий поведения, для того, чтобы предотвратить распространение негативных отзывов о клиенте, а также сохранить самого клиента.</a:t>
            </a:r>
            <a:endParaRPr lang="ru-RU" sz="1800" dirty="0"/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1928794" y="142852"/>
            <a:ext cx="7215206" cy="500066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dirty="0" smtClean="0"/>
              <a:t>С -</a:t>
            </a:r>
            <a:r>
              <a:rPr lang="en-US" sz="3300" dirty="0" smtClean="0"/>
              <a:t>I'm calling because I went into one of your shops this morning to look at some phones. I really have to complain about one of your sales staff.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E </a:t>
            </a:r>
            <a:r>
              <a:rPr lang="ru-RU" sz="3300" dirty="0" smtClean="0"/>
              <a:t>-</a:t>
            </a:r>
            <a:r>
              <a:rPr lang="en-US" sz="3300" dirty="0" smtClean="0">
                <a:solidFill>
                  <a:srgbClr val="C00000"/>
                </a:solidFill>
              </a:rPr>
              <a:t>Oh dear</a:t>
            </a:r>
            <a:r>
              <a:rPr lang="en-US" sz="3300" dirty="0" smtClean="0"/>
              <a:t>, what happened?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C</a:t>
            </a:r>
            <a:r>
              <a:rPr lang="ru-RU" sz="3300" dirty="0" smtClean="0"/>
              <a:t>-</a:t>
            </a:r>
            <a:r>
              <a:rPr lang="en-US" sz="3300" dirty="0" smtClean="0"/>
              <a:t> They were on me as soon as I got into the shop. I don't know if they are on the commission or not but they really pounced on me.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E </a:t>
            </a:r>
            <a:r>
              <a:rPr lang="ru-RU" sz="3300" dirty="0" smtClean="0"/>
              <a:t>-</a:t>
            </a:r>
            <a:r>
              <a:rPr lang="en-US" sz="3300" dirty="0" smtClean="0">
                <a:solidFill>
                  <a:srgbClr val="C00000"/>
                </a:solidFill>
              </a:rPr>
              <a:t>Oh?</a:t>
            </a:r>
            <a:endParaRPr lang="ru-RU" sz="33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3300" dirty="0" smtClean="0"/>
              <a:t>C</a:t>
            </a:r>
            <a:r>
              <a:rPr lang="ru-RU" sz="3300" dirty="0" smtClean="0"/>
              <a:t>-</a:t>
            </a:r>
            <a:r>
              <a:rPr lang="en-US" sz="3300" dirty="0" smtClean="0"/>
              <a:t> And didn't listen to me at all. They seemed to be pushing a particular package which was far to expensive and to suitable at all. I'm a pensioner, I have to be really careful with my money.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E </a:t>
            </a:r>
            <a:r>
              <a:rPr lang="ru-RU" sz="3300" dirty="0" smtClean="0"/>
              <a:t>-</a:t>
            </a:r>
            <a:r>
              <a:rPr lang="en-US" sz="3300" dirty="0" smtClean="0">
                <a:solidFill>
                  <a:srgbClr val="C00000"/>
                </a:solidFill>
              </a:rPr>
              <a:t>I quite understand. Sorry you felt you were being hassled</a:t>
            </a:r>
            <a:r>
              <a:rPr lang="en-US" sz="3300" dirty="0" smtClean="0"/>
              <a:t>. Which branch was it?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C </a:t>
            </a:r>
            <a:r>
              <a:rPr lang="ru-RU" sz="3300" dirty="0" smtClean="0"/>
              <a:t>-</a:t>
            </a:r>
            <a:r>
              <a:rPr lang="en-US" sz="3300" dirty="0" smtClean="0"/>
              <a:t>Your main branch.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E </a:t>
            </a:r>
            <a:r>
              <a:rPr lang="ru-RU" sz="3300" dirty="0" smtClean="0"/>
              <a:t>-</a:t>
            </a:r>
            <a:r>
              <a:rPr lang="en-US" sz="3300" dirty="0" smtClean="0"/>
              <a:t>So do you remember who served you?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C </a:t>
            </a:r>
            <a:r>
              <a:rPr lang="ru-RU" sz="3300" dirty="0" smtClean="0"/>
              <a:t>-</a:t>
            </a:r>
            <a:r>
              <a:rPr lang="en-US" sz="3300" dirty="0" smtClean="0"/>
              <a:t>Yes, but I don't want to say.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E </a:t>
            </a:r>
            <a:r>
              <a:rPr lang="ru-RU" sz="3300" dirty="0" smtClean="0"/>
              <a:t>-</a:t>
            </a:r>
            <a:r>
              <a:rPr lang="en-US" sz="3300" dirty="0" smtClean="0"/>
              <a:t>Well, if you want me to take this seriously, we need to know who was at fault.</a:t>
            </a:r>
            <a:endParaRPr lang="ru-RU" sz="3300" dirty="0" smtClean="0"/>
          </a:p>
          <a:p>
            <a:pPr>
              <a:buNone/>
            </a:pPr>
            <a:r>
              <a:rPr lang="en-US" sz="3300" dirty="0" smtClean="0"/>
              <a:t>C </a:t>
            </a:r>
            <a:r>
              <a:rPr lang="ru-RU" sz="3300" dirty="0" smtClean="0"/>
              <a:t>-</a:t>
            </a:r>
            <a:r>
              <a:rPr lang="en-US" sz="3300" dirty="0" smtClean="0"/>
              <a:t>It wasn't just one person. They were all bothering me. In my opinion, you ought to look into your training methods. </a:t>
            </a:r>
            <a:r>
              <a:rPr lang="ru-RU" sz="3300" dirty="0" smtClean="0"/>
              <a:t>It's not just </a:t>
            </a:r>
            <a:r>
              <a:rPr lang="ru-RU" sz="3300" dirty="0" err="1" smtClean="0"/>
              <a:t>good</a:t>
            </a:r>
            <a:r>
              <a:rPr lang="ru-RU" sz="3300" dirty="0" smtClean="0"/>
              <a:t> enough (Cotton 2:164).</a:t>
            </a:r>
          </a:p>
          <a:p>
            <a:endParaRPr lang="ru-RU" dirty="0"/>
          </a:p>
        </p:txBody>
      </p:sp>
      <p:pic>
        <p:nvPicPr>
          <p:cNvPr id="11266" name="Picture 2" descr="ANd9GcSt0D7qrcNYkIJTxQfiDob_1o93RG2fmbzQBH2zxSp3HrYjEjI3FtOL1U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357298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6" y="1571612"/>
            <a:ext cx="2071702" cy="857256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4714884"/>
            <a:ext cx="8858312" cy="2143116"/>
          </a:xfrm>
        </p:spPr>
        <p:txBody>
          <a:bodyPr>
            <a:normAutofit fontScale="85000" lnSpcReduction="20000"/>
          </a:bodyPr>
          <a:lstStyle/>
          <a:p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Член группы менеджеров по поставкам не входит в эмоциональное состояние с клиентом. Наоборот, он ведет себя сугубо фактуально и старается быть вежливым. Этим он показывает не только свое уважение к клиенту и заинтересованность в его проблеме, но за фактуальными высказываниями сотрудника стоят невыраженные, но легко восстанавливаемые из контекста пропозиции о надежности его компании и о случайности допущенного сбоя. Как мы видим из диалога покупатель поддается влиянию менеджера, в ходе разговора, он старается более спокойно отвечать на вопросы, а в конце даже благодарит компанию, в принципе за то, что она продала ему бракованный аппарат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14282" y="0"/>
            <a:ext cx="8786874" cy="464344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ru-RU" sz="2000" dirty="0" smtClean="0"/>
              <a:t>С-</a:t>
            </a:r>
            <a:r>
              <a:rPr lang="en-US" sz="2000" dirty="0" smtClean="0"/>
              <a:t>Hello, Michael Bishop here. I’m calling about the cash machines we ordered.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I’m really very unhappy.</a:t>
            </a:r>
            <a:r>
              <a:rPr lang="en-US" sz="2000" dirty="0" smtClean="0"/>
              <a:t> I want some action on this. They’re now more than two weeks overdue our customer wants them urgently.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What on earth’s going on?</a:t>
            </a:r>
          </a:p>
          <a:p>
            <a:pPr>
              <a:buNone/>
            </a:pPr>
            <a:r>
              <a:rPr lang="en-US" sz="2000" dirty="0" smtClean="0"/>
              <a:t>S-Hold on Mr. Bishop. </a:t>
            </a:r>
            <a:r>
              <a:rPr lang="en-US" sz="2000" dirty="0" smtClean="0">
                <a:solidFill>
                  <a:srgbClr val="C00000"/>
                </a:solidFill>
              </a:rPr>
              <a:t>Could you give me a few details, please?</a:t>
            </a:r>
          </a:p>
          <a:p>
            <a:pPr>
              <a:buNone/>
            </a:pPr>
            <a:r>
              <a:rPr lang="en-US" sz="2000" dirty="0" smtClean="0"/>
              <a:t>C-Details? What do you want to know? Surely, you’ve got everything on file.</a:t>
            </a:r>
          </a:p>
          <a:p>
            <a:pPr>
              <a:buNone/>
            </a:pPr>
            <a:r>
              <a:rPr lang="en-US" sz="2000" dirty="0" smtClean="0"/>
              <a:t>S-Yes, but let me just check. </a:t>
            </a:r>
            <a:r>
              <a:rPr lang="en-US" sz="2000" dirty="0" smtClean="0">
                <a:solidFill>
                  <a:srgbClr val="C00000"/>
                </a:solidFill>
              </a:rPr>
              <a:t>When exactly did you place the order?</a:t>
            </a:r>
          </a:p>
          <a:p>
            <a:pPr>
              <a:buNone/>
            </a:pPr>
            <a:r>
              <a:rPr lang="en-US" sz="2000" dirty="0" smtClean="0"/>
              <a:t>C-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What, you want to know the precise date?</a:t>
            </a:r>
          </a:p>
          <a:p>
            <a:pPr>
              <a:buNone/>
            </a:pPr>
            <a:r>
              <a:rPr lang="en-US" sz="2000" dirty="0" smtClean="0"/>
              <a:t>S-</a:t>
            </a:r>
            <a:r>
              <a:rPr lang="en-US" sz="2000" dirty="0" err="1" smtClean="0"/>
              <a:t>Er</a:t>
            </a:r>
            <a:r>
              <a:rPr lang="en-US" sz="2000" dirty="0" smtClean="0"/>
              <a:t>, yes, </a:t>
            </a:r>
            <a:r>
              <a:rPr lang="en-US" sz="2000" dirty="0" smtClean="0">
                <a:solidFill>
                  <a:srgbClr val="C00000"/>
                </a:solidFill>
              </a:rPr>
              <a:t>if you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don’t</a:t>
            </a:r>
            <a:r>
              <a:rPr lang="en-US" sz="2000" dirty="0" smtClean="0">
                <a:solidFill>
                  <a:srgbClr val="C00000"/>
                </a:solidFill>
              </a:rPr>
              <a:t> mind.</a:t>
            </a:r>
          </a:p>
          <a:p>
            <a:pPr>
              <a:buNone/>
            </a:pPr>
            <a:r>
              <a:rPr lang="en-US" sz="2000" dirty="0" smtClean="0"/>
              <a:t>C-</a:t>
            </a:r>
            <a:r>
              <a:rPr lang="en-US" sz="2000" dirty="0" err="1" smtClean="0"/>
              <a:t>Erm</a:t>
            </a:r>
            <a:r>
              <a:rPr lang="en-US" sz="2000" dirty="0" smtClean="0"/>
              <a:t>, wait a minute…it was November the fourth.</a:t>
            </a:r>
          </a:p>
          <a:p>
            <a:pPr>
              <a:buNone/>
            </a:pPr>
            <a:r>
              <a:rPr lang="en-US" sz="2000" dirty="0" smtClean="0"/>
              <a:t>S- </a:t>
            </a:r>
            <a:r>
              <a:rPr lang="en-US" sz="2000" dirty="0" smtClean="0">
                <a:solidFill>
                  <a:srgbClr val="C00000"/>
                </a:solidFill>
              </a:rPr>
              <a:t>Thank you. And what was the model you ordered?</a:t>
            </a:r>
          </a:p>
          <a:p>
            <a:pPr>
              <a:buNone/>
            </a:pPr>
            <a:r>
              <a:rPr lang="en-US" sz="2000" dirty="0" smtClean="0"/>
              <a:t>C-Oh, it was the TX40, your latest model.</a:t>
            </a:r>
          </a:p>
          <a:p>
            <a:pPr>
              <a:buNone/>
            </a:pPr>
            <a:r>
              <a:rPr lang="en-US" sz="2000" dirty="0" smtClean="0"/>
              <a:t>S-Right. </a:t>
            </a:r>
            <a:r>
              <a:rPr lang="en-US" sz="2000" dirty="0" smtClean="0">
                <a:solidFill>
                  <a:srgbClr val="C00000"/>
                </a:solidFill>
              </a:rPr>
              <a:t>Could you tell me one more thing? </a:t>
            </a:r>
            <a:r>
              <a:rPr lang="en-US" sz="2000" dirty="0" smtClean="0"/>
              <a:t>What’s the order number please?</a:t>
            </a:r>
          </a:p>
          <a:p>
            <a:pPr>
              <a:buNone/>
            </a:pPr>
            <a:r>
              <a:rPr lang="en-US" sz="2000" dirty="0" smtClean="0"/>
              <a:t>C-Oh, it’s </a:t>
            </a:r>
            <a:r>
              <a:rPr lang="en-US" sz="2000" dirty="0" err="1" smtClean="0"/>
              <a:t>erm</a:t>
            </a:r>
            <a:r>
              <a:rPr lang="en-US" sz="2000" dirty="0" smtClean="0"/>
              <a:t>, let me see, it’s C, </a:t>
            </a:r>
            <a:r>
              <a:rPr lang="en-US" sz="2000" dirty="0" err="1" smtClean="0"/>
              <a:t>er</a:t>
            </a:r>
            <a:r>
              <a:rPr lang="en-US" sz="2000" dirty="0" smtClean="0"/>
              <a:t>, 210. And we ordered 50 registers.</a:t>
            </a:r>
          </a:p>
          <a:p>
            <a:pPr>
              <a:buNone/>
            </a:pPr>
            <a:r>
              <a:rPr lang="en-US" sz="2000" dirty="0" smtClean="0"/>
              <a:t>S- Ok. I’ll check it out right away and find out what’s gone wrong. </a:t>
            </a:r>
            <a:r>
              <a:rPr lang="en-US" sz="2000" dirty="0" smtClean="0">
                <a:solidFill>
                  <a:srgbClr val="C00000"/>
                </a:solidFill>
              </a:rPr>
              <a:t>I’m sorry to hear about this problem. I’ll call you back as soon as I can</a:t>
            </a:r>
            <a:r>
              <a:rPr lang="en-US" sz="2000" dirty="0" smtClean="0"/>
              <a:t>.</a:t>
            </a:r>
          </a:p>
          <a:p>
            <a:pPr>
              <a:buNone/>
            </a:pPr>
            <a:r>
              <a:rPr lang="en-US" sz="2000" dirty="0" smtClean="0"/>
              <a:t>C-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Well, thank you. Goodbye </a:t>
            </a:r>
            <a:r>
              <a:rPr lang="en-US" sz="2000" dirty="0" smtClean="0"/>
              <a:t>(Cotton 2:167).</a:t>
            </a:r>
            <a:endParaRPr lang="ru-RU" sz="20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4352"/>
            <a:ext cx="3286116" cy="3986218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Пример 3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Пример 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85720" y="4786322"/>
            <a:ext cx="5357850" cy="207167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Девушка, вам холодно? Чаю горячего не хотите? </a:t>
            </a:r>
            <a:r>
              <a:rPr lang="ru-RU" sz="2000" dirty="0" smtClean="0"/>
              <a:t>– говорит продавец </a:t>
            </a:r>
            <a:r>
              <a:rPr lang="ru-RU" sz="2000" dirty="0" smtClean="0"/>
              <a:t>парфюма</a:t>
            </a:r>
            <a:r>
              <a:rPr lang="ru-RU" sz="2000" dirty="0" smtClean="0"/>
              <a:t>. </a:t>
            </a:r>
            <a:br>
              <a:rPr lang="ru-RU" sz="2000" dirty="0" smtClean="0"/>
            </a:br>
            <a:r>
              <a:rPr lang="ru-RU" sz="2000" dirty="0" smtClean="0"/>
              <a:t>Ой, спасибо, – говорит девушка, грея руки о  стакан горячего чая, который дал продавец. – Давайте, что ли, я у вас что-нибудь куплю…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71802" y="0"/>
            <a:ext cx="6072198" cy="478632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700" dirty="0" smtClean="0"/>
              <a:t>А у вас есть что-нибудь почитать? –спрашивает мужчина продавца книг. </a:t>
            </a:r>
          </a:p>
          <a:p>
            <a:pPr>
              <a:buNone/>
            </a:pPr>
            <a:r>
              <a:rPr lang="ru-RU" sz="3700" dirty="0" smtClean="0"/>
              <a:t>    Ну, например, что? – спрашивает продавец. </a:t>
            </a:r>
          </a:p>
          <a:p>
            <a:pPr>
              <a:buNone/>
            </a:pPr>
            <a:r>
              <a:rPr lang="ru-RU" sz="3700" dirty="0" smtClean="0"/>
              <a:t>    Ну, что-нибудь современное? </a:t>
            </a:r>
            <a:br>
              <a:rPr lang="ru-RU" sz="3700" dirty="0" smtClean="0"/>
            </a:br>
            <a:r>
              <a:rPr lang="ru-RU" sz="3700" dirty="0" smtClean="0">
                <a:solidFill>
                  <a:srgbClr val="C00000"/>
                </a:solidFill>
              </a:rPr>
              <a:t>А в чем проблема? </a:t>
            </a:r>
            <a:r>
              <a:rPr lang="ru-RU" sz="3700" dirty="0" smtClean="0"/>
              <a:t/>
            </a:r>
            <a:br>
              <a:rPr lang="ru-RU" sz="3700" dirty="0" smtClean="0"/>
            </a:br>
            <a:r>
              <a:rPr lang="ru-RU" sz="3700" dirty="0" smtClean="0"/>
              <a:t>Да вот, жена просила что-нибудь современное купить. Она у меня филолог. </a:t>
            </a:r>
            <a:br>
              <a:rPr lang="ru-RU" sz="3700" dirty="0" smtClean="0"/>
            </a:br>
            <a:r>
              <a:rPr lang="ru-RU" sz="3700" dirty="0" smtClean="0">
                <a:solidFill>
                  <a:srgbClr val="C00000"/>
                </a:solidFill>
              </a:rPr>
              <a:t>А что она изучает? </a:t>
            </a:r>
            <a:r>
              <a:rPr lang="ru-RU" sz="3700" dirty="0" smtClean="0"/>
              <a:t/>
            </a:r>
            <a:br>
              <a:rPr lang="ru-RU" sz="3700" dirty="0" smtClean="0"/>
            </a:br>
            <a:r>
              <a:rPr lang="ru-RU" sz="3700" dirty="0" smtClean="0"/>
              <a:t>Детективный жанр. </a:t>
            </a:r>
            <a:br>
              <a:rPr lang="ru-RU" sz="3700" dirty="0" smtClean="0"/>
            </a:br>
            <a:r>
              <a:rPr lang="ru-RU" sz="3700" dirty="0" smtClean="0">
                <a:solidFill>
                  <a:srgbClr val="C00000"/>
                </a:solidFill>
              </a:rPr>
              <a:t>Могу предложить вот эту книгу и вот эту. </a:t>
            </a:r>
            <a:r>
              <a:rPr lang="ru-RU" sz="3700" dirty="0" smtClean="0"/>
              <a:t>(Указывает на книги качественных современных авторов.) </a:t>
            </a:r>
            <a:br>
              <a:rPr lang="ru-RU" sz="3700" dirty="0" smtClean="0"/>
            </a:br>
            <a:r>
              <a:rPr lang="ru-RU" sz="3700" dirty="0" smtClean="0"/>
              <a:t>Ой, спасибо, как приятно общаться со специалистом!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Выводы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8577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  </a:t>
            </a:r>
            <a:r>
              <a:rPr lang="ru-RU" sz="3000" dirty="0" smtClean="0"/>
              <a:t>Итак, манипуляция успешно завершается, как только доминантные психические силы манипулятора в этом соотношении начинают преобладать. Его установки и намерения становятся собственными установками и намерениями адресата манипуляции. Теперь свои поведенческие действия и стратегии адресат манипуляции выстраивает в соответствии с ними и несет полную ответственность за </a:t>
            </a:r>
          </a:p>
          <a:p>
            <a:pPr>
              <a:buNone/>
            </a:pPr>
            <a:r>
              <a:rPr lang="ru-RU" sz="3000" dirty="0" smtClean="0"/>
              <a:t>   них.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 descr="ANd9GcSM5nyI8gfgQwLc7SMlQYyJVEHJzfRxA4jaxKWlmuYDwtpB8_0QgI2N7JI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4929198"/>
            <a:ext cx="2571736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997</TotalTime>
  <Words>1259</Words>
  <Application>Microsoft Office PowerPoint</Application>
  <PresentationFormat>Экран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Коммуникативная технология манипуляции социальным адресатом</vt:lpstr>
      <vt:lpstr>Технологизация дискурса</vt:lpstr>
      <vt:lpstr>Коммуникативная технология</vt:lpstr>
      <vt:lpstr>     В настоящее время феномен манипуляции активно исследуется в лингвистике. Вопросы   манипулятивного воздействия с помощью различных речевых средств использовались в разное время рядом ученых (Базылев 1988; Баранов 1986; Байков 1988; Дергачева 1999;  Кочкин 1999; Иванова 2000;  Иссерс 1994) </vt:lpstr>
      <vt:lpstr>Манипуляция</vt:lpstr>
      <vt:lpstr>Слайд 6</vt:lpstr>
      <vt:lpstr>Приемы манипулирования:</vt:lpstr>
      <vt:lpstr>Технология манипуляции</vt:lpstr>
      <vt:lpstr>Технологии манипуляции:</vt:lpstr>
      <vt:lpstr>Манипулятивный процесс  </vt:lpstr>
      <vt:lpstr>Манипулятивный диалог</vt:lpstr>
      <vt:lpstr>Пример 1</vt:lpstr>
      <vt:lpstr>Пример 2</vt:lpstr>
      <vt:lpstr>                               Пример 3      Пример 4</vt:lpstr>
      <vt:lpstr>Выводы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Манипуляция в технологичном дискурсе: когнитивный сценарий и лингвистическая реализация</dc:title>
  <dc:creator>Попова</dc:creator>
  <cp:lastModifiedBy>Попова</cp:lastModifiedBy>
  <cp:revision>84</cp:revision>
  <dcterms:created xsi:type="dcterms:W3CDTF">2011-02-09T03:37:25Z</dcterms:created>
  <dcterms:modified xsi:type="dcterms:W3CDTF">2013-09-28T05:41:55Z</dcterms:modified>
</cp:coreProperties>
</file>